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30240288" cy="42479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A275"/>
    <a:srgbClr val="2F687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-18" y="8334"/>
      </p:cViewPr>
      <p:guideLst>
        <p:guide orient="horz" pos="13379"/>
        <p:guide pos="95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6952156"/>
            <a:ext cx="25704245" cy="14789303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311791"/>
            <a:ext cx="22680216" cy="10256143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239E-78C1-47C2-BA42-7315FE20B07B}" type="datetimeFigureOut">
              <a:rPr lang="fr-FR" smtClean="0"/>
              <a:pPr/>
              <a:t>05/06/2020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D662-FACD-4AB0-B786-E7833116C5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8819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239E-78C1-47C2-BA42-7315FE20B07B}" type="datetimeFigureOut">
              <a:rPr lang="fr-FR" smtClean="0"/>
              <a:pPr/>
              <a:t>05/06/2020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D662-FACD-4AB0-B786-E7833116C5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296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61662"/>
            <a:ext cx="6520562" cy="3599976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61662"/>
            <a:ext cx="19183683" cy="3599976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239E-78C1-47C2-BA42-7315FE20B07B}" type="datetimeFigureOut">
              <a:rPr lang="fr-FR" smtClean="0"/>
              <a:pPr/>
              <a:t>05/06/2020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D662-FACD-4AB0-B786-E7833116C5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1028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239E-78C1-47C2-BA42-7315FE20B07B}" type="datetimeFigureOut">
              <a:rPr lang="fr-FR" smtClean="0"/>
              <a:pPr/>
              <a:t>05/06/2020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D662-FACD-4AB0-B786-E7833116C5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9568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590491"/>
            <a:ext cx="26082248" cy="17670461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428121"/>
            <a:ext cx="26082248" cy="9292478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239E-78C1-47C2-BA42-7315FE20B07B}" type="datetimeFigureOut">
              <a:rPr lang="fr-FR" smtClean="0"/>
              <a:pPr/>
              <a:t>05/06/2020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D662-FACD-4AB0-B786-E7833116C5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9127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308310"/>
            <a:ext cx="12852122" cy="2695311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308310"/>
            <a:ext cx="12852122" cy="2695311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239E-78C1-47C2-BA42-7315FE20B07B}" type="datetimeFigureOut">
              <a:rPr lang="fr-FR" smtClean="0"/>
              <a:pPr/>
              <a:t>05/06/2020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D662-FACD-4AB0-B786-E7833116C5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7926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61671"/>
            <a:ext cx="26082248" cy="821082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413482"/>
            <a:ext cx="12793057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516968"/>
            <a:ext cx="12793057" cy="228231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413482"/>
            <a:ext cx="12856061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516968"/>
            <a:ext cx="12856061" cy="228231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239E-78C1-47C2-BA42-7315FE20B07B}" type="datetimeFigureOut">
              <a:rPr lang="fr-FR" smtClean="0"/>
              <a:pPr/>
              <a:t>05/06/2020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D662-FACD-4AB0-B786-E7833116C5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7969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239E-78C1-47C2-BA42-7315FE20B07B}" type="datetimeFigureOut">
              <a:rPr lang="fr-FR" smtClean="0"/>
              <a:pPr/>
              <a:t>05/06/2020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D662-FACD-4AB0-B786-E7833116C5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5633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239E-78C1-47C2-BA42-7315FE20B07B}" type="datetimeFigureOut">
              <a:rPr lang="fr-FR" smtClean="0"/>
              <a:pPr/>
              <a:t>05/06/2020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D662-FACD-4AB0-B786-E7833116C5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630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16330"/>
            <a:ext cx="15309146" cy="30188272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239E-78C1-47C2-BA42-7315FE20B07B}" type="datetimeFigureOut">
              <a:rPr lang="fr-FR" smtClean="0"/>
              <a:pPr/>
              <a:t>05/06/2020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D662-FACD-4AB0-B786-E7833116C5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07346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16330"/>
            <a:ext cx="15309146" cy="30188272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239E-78C1-47C2-BA42-7315FE20B07B}" type="datetimeFigureOut">
              <a:rPr lang="fr-FR" smtClean="0"/>
              <a:pPr/>
              <a:t>05/06/2020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D662-FACD-4AB0-B786-E7833116C5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609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61671"/>
            <a:ext cx="26082248" cy="82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308310"/>
            <a:ext cx="26082248" cy="26953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6239E-78C1-47C2-BA42-7315FE20B07B}" type="datetimeFigureOut">
              <a:rPr lang="fr-FR" smtClean="0"/>
              <a:pPr/>
              <a:t>05/06/2020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372595"/>
            <a:ext cx="10206097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AD662-FACD-4AB0-B786-E7833116C5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7409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xxxxx.xxxxx@xxxxxx.fr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mailto:xxxxx.xxxxx@xxxxxx.fr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xxxxx.xxxxx@xxxxxx.fr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95EF172-5C04-46FB-A9B7-39F4C673B9A3}"/>
              </a:ext>
            </a:extLst>
          </p:cNvPr>
          <p:cNvSpPr/>
          <p:nvPr/>
        </p:nvSpPr>
        <p:spPr>
          <a:xfrm>
            <a:off x="1429544" y="40236082"/>
            <a:ext cx="27381200" cy="256183"/>
          </a:xfrm>
          <a:prstGeom prst="rect">
            <a:avLst/>
          </a:prstGeom>
          <a:solidFill>
            <a:srgbClr val="2F6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9C739647-E6F8-4A1F-8A59-7E98D4265A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8744" y="842529"/>
            <a:ext cx="5322374" cy="21249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BD2096B-274E-4CCE-ABBE-6D612399DF7F}"/>
              </a:ext>
            </a:extLst>
          </p:cNvPr>
          <p:cNvSpPr/>
          <p:nvPr/>
        </p:nvSpPr>
        <p:spPr>
          <a:xfrm>
            <a:off x="1429544" y="9230435"/>
            <a:ext cx="27381200" cy="28912477"/>
          </a:xfrm>
          <a:prstGeom prst="rect">
            <a:avLst/>
          </a:prstGeom>
          <a:noFill/>
          <a:ln>
            <a:solidFill>
              <a:srgbClr val="52A2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DFDE3C21-BB76-445A-9074-8F557E55FFB1}"/>
              </a:ext>
            </a:extLst>
          </p:cNvPr>
          <p:cNvSpPr txBox="1"/>
          <p:nvPr/>
        </p:nvSpPr>
        <p:spPr>
          <a:xfrm>
            <a:off x="1378744" y="4068390"/>
            <a:ext cx="26871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2F6875"/>
                </a:solidFill>
                <a:latin typeface="Arial Black" panose="020B0A04020102020204" pitchFamily="34" charset="0"/>
              </a:rPr>
              <a:t>VOTRE TITRE ICI EN ARIAL BLACK MAJUSCULE TAILLE 40 AU MAX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6B7035AA-B810-4118-BB09-3DC57D46D634}"/>
              </a:ext>
            </a:extLst>
          </p:cNvPr>
          <p:cNvSpPr txBox="1"/>
          <p:nvPr/>
        </p:nvSpPr>
        <p:spPr>
          <a:xfrm>
            <a:off x="1378334" y="5570739"/>
            <a:ext cx="2729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F68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 TITRE ARIAL GRAS MAJ 40 </a:t>
            </a:r>
            <a:r>
              <a:rPr lang="en-US" sz="4000" b="1" dirty="0" smtClean="0">
                <a:solidFill>
                  <a:srgbClr val="2F68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fr-FR" sz="4000" b="1" dirty="0">
              <a:solidFill>
                <a:srgbClr val="2F68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4A0A62BF-E570-4F7C-BBE9-F322A3005131}"/>
              </a:ext>
            </a:extLst>
          </p:cNvPr>
          <p:cNvSpPr txBox="1"/>
          <p:nvPr/>
        </p:nvSpPr>
        <p:spPr>
          <a:xfrm>
            <a:off x="1400427" y="38488098"/>
            <a:ext cx="1286216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F6875"/>
                </a:solidFill>
              </a:rPr>
              <a:t>SOURCES </a:t>
            </a:r>
            <a:r>
              <a:rPr lang="fr-FR" sz="2000" dirty="0">
                <a:solidFill>
                  <a:srgbClr val="2F6875"/>
                </a:solidFill>
              </a:rPr>
              <a:t>: </a:t>
            </a:r>
          </a:p>
          <a:p>
            <a:r>
              <a:rPr lang="fr-FR" sz="1400" dirty="0"/>
              <a:t>Flora </a:t>
            </a:r>
            <a:r>
              <a:rPr lang="fr-FR" sz="1400" dirty="0" err="1"/>
              <a:t>database</a:t>
            </a:r>
            <a:r>
              <a:rPr lang="fr-FR" sz="1400" dirty="0"/>
              <a:t> of Conservatoire botanique national méditerranéen de Porquerolles et Conservatoire botanique national alpin httpzSSflore%silene%eu0%</a:t>
            </a:r>
          </a:p>
          <a:p>
            <a:r>
              <a:rPr lang="fr-FR" sz="1400" dirty="0"/>
              <a:t>Flora </a:t>
            </a:r>
            <a:r>
              <a:rPr lang="fr-FR" sz="1400" dirty="0" err="1"/>
              <a:t>database</a:t>
            </a:r>
            <a:r>
              <a:rPr lang="fr-FR" sz="1400" dirty="0"/>
              <a:t> of Conservatoire botanique national méditerranéen de Porquerolles et Conservatoire botanique national alpin httpzSSflore%silene%eu0%</a:t>
            </a:r>
          </a:p>
          <a:p>
            <a:r>
              <a:rPr lang="fr-FR" sz="1400" dirty="0"/>
              <a:t>Flora </a:t>
            </a:r>
            <a:r>
              <a:rPr lang="fr-FR" sz="1400" dirty="0" err="1"/>
              <a:t>database</a:t>
            </a:r>
            <a:r>
              <a:rPr lang="fr-FR" sz="1400" dirty="0"/>
              <a:t> of Conservatoire botanique national méditerranéen de Porquerolles et Conservatoire botanique national alpin httpzSSflore%silene%eu0%</a:t>
            </a:r>
          </a:p>
          <a:p>
            <a:r>
              <a:rPr lang="fr-FR" sz="1400" dirty="0"/>
              <a:t>Flora </a:t>
            </a:r>
            <a:r>
              <a:rPr lang="fr-FR" sz="1400" dirty="0" err="1"/>
              <a:t>database</a:t>
            </a:r>
            <a:r>
              <a:rPr lang="fr-FR" sz="1400" dirty="0"/>
              <a:t> of Conservatoire botanique national méditerranéen de Porquerolles et Conservatoire botanique national alpin httpzSSflore%silene%eu0%</a:t>
            </a:r>
          </a:p>
          <a:p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988DA9ED-BB34-4459-BEEA-42623B7C7F2B}"/>
              </a:ext>
            </a:extLst>
          </p:cNvPr>
          <p:cNvGrpSpPr/>
          <p:nvPr/>
        </p:nvGrpSpPr>
        <p:grpSpPr>
          <a:xfrm>
            <a:off x="8139958" y="823568"/>
            <a:ext cx="4702548" cy="2124944"/>
            <a:chOff x="7621798" y="1261547"/>
            <a:chExt cx="5001736" cy="222408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67150ED1-E62D-42CE-B792-BFEC73B56649}"/>
                </a:ext>
              </a:extLst>
            </p:cNvPr>
            <p:cNvSpPr/>
            <p:nvPr/>
          </p:nvSpPr>
          <p:spPr>
            <a:xfrm>
              <a:off x="7621798" y="1261547"/>
              <a:ext cx="5001736" cy="22240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CB48DAA7-DB03-425B-82FF-F54384C8FA2F}"/>
                </a:ext>
              </a:extLst>
            </p:cNvPr>
            <p:cNvSpPr txBox="1"/>
            <p:nvPr/>
          </p:nvSpPr>
          <p:spPr>
            <a:xfrm>
              <a:off x="8070338" y="1911925"/>
              <a:ext cx="4104655" cy="740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b="1" dirty="0">
                  <a:solidFill>
                    <a:schemeClr val="bg1"/>
                  </a:solidFill>
                </a:rPr>
                <a:t>VOTRE LOGO 1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0837D952-35A8-425E-8E5F-FFFFC7128219}"/>
              </a:ext>
            </a:extLst>
          </p:cNvPr>
          <p:cNvGrpSpPr/>
          <p:nvPr/>
        </p:nvGrpSpPr>
        <p:grpSpPr>
          <a:xfrm>
            <a:off x="13814052" y="823568"/>
            <a:ext cx="4702548" cy="2124944"/>
            <a:chOff x="12872188" y="1261547"/>
            <a:chExt cx="5001736" cy="222408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F202F413-CA3B-45A9-B42D-761A47C65D26}"/>
                </a:ext>
              </a:extLst>
            </p:cNvPr>
            <p:cNvSpPr/>
            <p:nvPr/>
          </p:nvSpPr>
          <p:spPr>
            <a:xfrm>
              <a:off x="12872188" y="1261547"/>
              <a:ext cx="5001736" cy="22240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xmlns="" id="{44241800-F81A-4CD3-AD18-54EB21F6AF69}"/>
                </a:ext>
              </a:extLst>
            </p:cNvPr>
            <p:cNvSpPr txBox="1"/>
            <p:nvPr/>
          </p:nvSpPr>
          <p:spPr>
            <a:xfrm>
              <a:off x="13320728" y="1911925"/>
              <a:ext cx="4104655" cy="740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b="1" dirty="0">
                  <a:solidFill>
                    <a:schemeClr val="bg1"/>
                  </a:solidFill>
                </a:rPr>
                <a:t>VOTRE LOGO 2</a:t>
              </a:r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86CE394D-5FDB-4721-BC7A-A48847462EFA}"/>
              </a:ext>
            </a:extLst>
          </p:cNvPr>
          <p:cNvSpPr txBox="1"/>
          <p:nvPr/>
        </p:nvSpPr>
        <p:spPr>
          <a:xfrm>
            <a:off x="21520488" y="39373879"/>
            <a:ext cx="7158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2F6875"/>
                </a:solidFill>
              </a:rPr>
              <a:t>CREDITS PHOTOGRAPHIQUES </a:t>
            </a:r>
            <a:r>
              <a:rPr lang="fr-FR" sz="1400" dirty="0">
                <a:solidFill>
                  <a:srgbClr val="2F6875"/>
                </a:solidFill>
              </a:rPr>
              <a:t>: </a:t>
            </a:r>
            <a:r>
              <a:rPr lang="fr-FR" sz="1400" dirty="0" err="1">
                <a:solidFill>
                  <a:srgbClr val="2F6875"/>
                </a:solidFill>
              </a:rPr>
              <a:t>X.Xxxxx</a:t>
            </a:r>
            <a:r>
              <a:rPr lang="fr-FR" sz="1400" dirty="0">
                <a:solidFill>
                  <a:srgbClr val="2F6875"/>
                </a:solidFill>
              </a:rPr>
              <a:t> / </a:t>
            </a:r>
            <a:r>
              <a:rPr lang="fr-FR" sz="1400" dirty="0" err="1">
                <a:solidFill>
                  <a:srgbClr val="2F6875"/>
                </a:solidFill>
              </a:rPr>
              <a:t>X.Xxxx</a:t>
            </a:r>
            <a:r>
              <a:rPr lang="fr-FR" sz="1400" dirty="0">
                <a:solidFill>
                  <a:srgbClr val="2F6875"/>
                </a:solidFill>
              </a:rPr>
              <a:t> / </a:t>
            </a:r>
            <a:r>
              <a:rPr lang="fr-FR" sz="1400" dirty="0" err="1">
                <a:solidFill>
                  <a:srgbClr val="2F6875"/>
                </a:solidFill>
              </a:rPr>
              <a:t>X.Xxxxx</a:t>
            </a:r>
            <a:endParaRPr lang="fr-FR" sz="1400" dirty="0">
              <a:solidFill>
                <a:srgbClr val="2F6875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9FFE2860-7EE9-4D47-9ABA-BA837D742F1B}"/>
              </a:ext>
            </a:extLst>
          </p:cNvPr>
          <p:cNvSpPr txBox="1"/>
          <p:nvPr/>
        </p:nvSpPr>
        <p:spPr>
          <a:xfrm>
            <a:off x="21520488" y="38628584"/>
            <a:ext cx="7158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F6875"/>
                </a:solidFill>
              </a:rPr>
              <a:t>CONTACTS </a:t>
            </a:r>
            <a:r>
              <a:rPr lang="fr-FR" sz="2000" dirty="0">
                <a:solidFill>
                  <a:srgbClr val="2F6875"/>
                </a:solidFill>
              </a:rPr>
              <a:t>: </a:t>
            </a:r>
            <a:r>
              <a:rPr lang="fr-FR" sz="2000" dirty="0">
                <a:solidFill>
                  <a:srgbClr val="2F6875"/>
                </a:solidFill>
                <a:hlinkClick r:id="rId3"/>
              </a:rPr>
              <a:t>xxxxx.xxxxx@xxxxxx.fr</a:t>
            </a:r>
            <a:r>
              <a:rPr lang="fr-FR" sz="2000" dirty="0">
                <a:solidFill>
                  <a:srgbClr val="2F6875"/>
                </a:solidFill>
              </a:rPr>
              <a:t> / xxxxx.xxxxx@xxxxxx.fr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816508EE-F019-49BC-9E61-BF0F97D28A21}"/>
              </a:ext>
            </a:extLst>
          </p:cNvPr>
          <p:cNvSpPr txBox="1"/>
          <p:nvPr/>
        </p:nvSpPr>
        <p:spPr>
          <a:xfrm>
            <a:off x="1378334" y="7620397"/>
            <a:ext cx="1803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2F68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Prénom NOM </a:t>
            </a:r>
            <a:r>
              <a:rPr lang="fr-FR" sz="2400" b="1" dirty="0" smtClean="0">
                <a:solidFill>
                  <a:srgbClr val="2F68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400" b="1" dirty="0">
                <a:solidFill>
                  <a:srgbClr val="2F68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Maj), </a:t>
            </a:r>
            <a:r>
              <a:rPr lang="fr-FR" sz="2400" b="1" dirty="0" smtClean="0">
                <a:solidFill>
                  <a:srgbClr val="2F68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FR" sz="2400" b="1" dirty="0">
                <a:solidFill>
                  <a:srgbClr val="2F68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Gras taille 24</a:t>
            </a:r>
          </a:p>
          <a:p>
            <a:r>
              <a:rPr lang="fr-FR" sz="1600" dirty="0" smtClean="0">
                <a:solidFill>
                  <a:srgbClr val="2F68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²Conservatoire Bla blabla/ ² </a:t>
            </a:r>
            <a:r>
              <a:rPr lang="fr-FR" sz="1600" dirty="0">
                <a:solidFill>
                  <a:srgbClr val="2F68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 Blablabla / </a:t>
            </a:r>
            <a:r>
              <a:rPr lang="fr-FR" sz="1600" dirty="0" smtClean="0">
                <a:solidFill>
                  <a:srgbClr val="2F68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sz="1600" dirty="0" smtClean="0">
                <a:solidFill>
                  <a:srgbClr val="2F68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²Université </a:t>
            </a:r>
            <a:r>
              <a:rPr lang="fr-FR" sz="1600" dirty="0" smtClean="0">
                <a:solidFill>
                  <a:srgbClr val="2F68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Blablabla/ ²Parc Blablabla – </a:t>
            </a:r>
            <a:r>
              <a:rPr lang="fr-FR" sz="1600" dirty="0">
                <a:solidFill>
                  <a:srgbClr val="2F68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16 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84F25AAA-0307-434A-8E26-5A40FDB9377B}"/>
              </a:ext>
            </a:extLst>
          </p:cNvPr>
          <p:cNvSpPr txBox="1"/>
          <p:nvPr/>
        </p:nvSpPr>
        <p:spPr>
          <a:xfrm>
            <a:off x="9752720" y="22421649"/>
            <a:ext cx="10734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2F6875"/>
                </a:solidFill>
              </a:rPr>
              <a:t>CONTENU DU POSTER 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xmlns="" id="{8F31CA33-4E07-4EF4-8695-69DB7789B2CA}"/>
              </a:ext>
            </a:extLst>
          </p:cNvPr>
          <p:cNvGrpSpPr/>
          <p:nvPr/>
        </p:nvGrpSpPr>
        <p:grpSpPr>
          <a:xfrm>
            <a:off x="1429544" y="41063116"/>
            <a:ext cx="11193990" cy="649885"/>
            <a:chOff x="2529655" y="39644442"/>
            <a:chExt cx="13579838" cy="788399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xmlns="" id="{2E3F4DA3-200A-43F8-9100-8F8AAFD0CED2}"/>
                </a:ext>
              </a:extLst>
            </p:cNvPr>
            <p:cNvGrpSpPr/>
            <p:nvPr/>
          </p:nvGrpSpPr>
          <p:grpSpPr>
            <a:xfrm>
              <a:off x="6665782" y="39644442"/>
              <a:ext cx="9443711" cy="788399"/>
              <a:chOff x="4610100" y="3496169"/>
              <a:chExt cx="4099780" cy="342266"/>
            </a:xfrm>
          </p:grpSpPr>
          <p:pic>
            <p:nvPicPr>
              <p:cNvPr id="38" name="Image 37">
                <a:extLst>
                  <a:ext uri="{FF2B5EF4-FFF2-40B4-BE49-F238E27FC236}">
                    <a16:creationId xmlns:a16="http://schemas.microsoft.com/office/drawing/2014/main" xmlns="" id="{F00A4F0C-B6B0-401E-8002-3E3D5A17A6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610100" y="3508006"/>
                <a:ext cx="1227174" cy="318593"/>
              </a:xfrm>
              <a:prstGeom prst="rect">
                <a:avLst/>
              </a:prstGeom>
            </p:spPr>
          </p:pic>
          <p:pic>
            <p:nvPicPr>
              <p:cNvPr id="39" name="Image 38">
                <a:extLst>
                  <a:ext uri="{FF2B5EF4-FFF2-40B4-BE49-F238E27FC236}">
                    <a16:creationId xmlns:a16="http://schemas.microsoft.com/office/drawing/2014/main" xmlns="" id="{A2402F70-AF69-4A29-8011-FF95516C8B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734" t="22854" r="1309" b="27928"/>
              <a:stretch/>
            </p:blipFill>
            <p:spPr>
              <a:xfrm>
                <a:off x="6052085" y="3496169"/>
                <a:ext cx="1072669" cy="342266"/>
              </a:xfrm>
              <a:prstGeom prst="rect">
                <a:avLst/>
              </a:prstGeom>
            </p:spPr>
          </p:pic>
          <p:pic>
            <p:nvPicPr>
              <p:cNvPr id="40" name="Image 39">
                <a:extLst>
                  <a:ext uri="{FF2B5EF4-FFF2-40B4-BE49-F238E27FC236}">
                    <a16:creationId xmlns:a16="http://schemas.microsoft.com/office/drawing/2014/main" xmlns="" id="{4C909AE7-7771-4351-97BA-CFD8DFFB04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7340161" y="3509125"/>
                <a:ext cx="1369719" cy="316570"/>
              </a:xfrm>
              <a:prstGeom prst="rect">
                <a:avLst/>
              </a:prstGeom>
            </p:spPr>
          </p:pic>
        </p:grp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xmlns="" id="{06CD6413-886E-432C-9454-F3F5D417AFC7}"/>
                </a:ext>
              </a:extLst>
            </p:cNvPr>
            <p:cNvSpPr txBox="1"/>
            <p:nvPr/>
          </p:nvSpPr>
          <p:spPr>
            <a:xfrm>
              <a:off x="2529655" y="39777031"/>
              <a:ext cx="41361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2F6875"/>
                  </a:solidFill>
                </a:rPr>
                <a:t>AVEC LE SOUTIEN DE </a:t>
              </a:r>
            </a:p>
          </p:txBody>
        </p:sp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3E2E26BB-3279-44E5-93E4-7FADB6C96E89}"/>
              </a:ext>
            </a:extLst>
          </p:cNvPr>
          <p:cNvSpPr txBox="1"/>
          <p:nvPr/>
        </p:nvSpPr>
        <p:spPr>
          <a:xfrm>
            <a:off x="18571465" y="40972558"/>
            <a:ext cx="7044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spc="600" dirty="0">
                <a:solidFill>
                  <a:srgbClr val="52A275"/>
                </a:solidFill>
              </a:rPr>
              <a:t>www.reseda-flore.eu</a:t>
            </a:r>
            <a:endParaRPr lang="fr-FR" sz="7200" spc="600" dirty="0">
              <a:solidFill>
                <a:srgbClr val="52A275"/>
              </a:solidFill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xmlns="" id="{82D82F09-BE39-485C-9197-F6F563E081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39437" y="41020105"/>
            <a:ext cx="2693693" cy="830997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55CCA79-AA23-4E4C-81A6-316539148968}"/>
              </a:ext>
            </a:extLst>
          </p:cNvPr>
          <p:cNvSpPr/>
          <p:nvPr/>
        </p:nvSpPr>
        <p:spPr>
          <a:xfrm flipV="1">
            <a:off x="1473200" y="7168196"/>
            <a:ext cx="18036064" cy="142335"/>
          </a:xfrm>
          <a:prstGeom prst="rect">
            <a:avLst/>
          </a:prstGeom>
          <a:solidFill>
            <a:srgbClr val="2F6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7916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95EF172-5C04-46FB-A9B7-39F4C673B9A3}"/>
              </a:ext>
            </a:extLst>
          </p:cNvPr>
          <p:cNvSpPr/>
          <p:nvPr/>
        </p:nvSpPr>
        <p:spPr>
          <a:xfrm>
            <a:off x="1429544" y="40184488"/>
            <a:ext cx="27381200" cy="307777"/>
          </a:xfrm>
          <a:prstGeom prst="rect">
            <a:avLst/>
          </a:prstGeom>
          <a:solidFill>
            <a:srgbClr val="2F6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9C739647-E6F8-4A1F-8A59-7E98D4265A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78843" y="888831"/>
            <a:ext cx="5322374" cy="21249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BD2096B-274E-4CCE-ABBE-6D612399DF7F}"/>
              </a:ext>
            </a:extLst>
          </p:cNvPr>
          <p:cNvSpPr/>
          <p:nvPr/>
        </p:nvSpPr>
        <p:spPr>
          <a:xfrm>
            <a:off x="1378334" y="12526242"/>
            <a:ext cx="27432410" cy="25616670"/>
          </a:xfrm>
          <a:prstGeom prst="rect">
            <a:avLst/>
          </a:prstGeom>
          <a:noFill/>
          <a:ln>
            <a:solidFill>
              <a:srgbClr val="52A2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4A0A62BF-E570-4F7C-BBE9-F322A3005131}"/>
              </a:ext>
            </a:extLst>
          </p:cNvPr>
          <p:cNvSpPr txBox="1"/>
          <p:nvPr/>
        </p:nvSpPr>
        <p:spPr>
          <a:xfrm>
            <a:off x="1400427" y="38488098"/>
            <a:ext cx="1286216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F6875"/>
                </a:solidFill>
              </a:rPr>
              <a:t>SOURCES </a:t>
            </a:r>
            <a:r>
              <a:rPr lang="fr-FR" sz="2000" dirty="0">
                <a:solidFill>
                  <a:srgbClr val="2F6875"/>
                </a:solidFill>
              </a:rPr>
              <a:t>: </a:t>
            </a:r>
          </a:p>
          <a:p>
            <a:r>
              <a:rPr lang="fr-FR" sz="1400" dirty="0"/>
              <a:t>Flora </a:t>
            </a:r>
            <a:r>
              <a:rPr lang="fr-FR" sz="1400" dirty="0" err="1"/>
              <a:t>database</a:t>
            </a:r>
            <a:r>
              <a:rPr lang="fr-FR" sz="1400" dirty="0"/>
              <a:t> of Conservatoire botanique national méditerranéen de Porquerolles et Conservatoire botanique national alpin httpzSSflore%silene%eu0%</a:t>
            </a:r>
          </a:p>
          <a:p>
            <a:r>
              <a:rPr lang="fr-FR" sz="1400" dirty="0"/>
              <a:t>Flora </a:t>
            </a:r>
            <a:r>
              <a:rPr lang="fr-FR" sz="1400" dirty="0" err="1"/>
              <a:t>database</a:t>
            </a:r>
            <a:r>
              <a:rPr lang="fr-FR" sz="1400" dirty="0"/>
              <a:t> of Conservatoire botanique national méditerranéen de Porquerolles et Conservatoire botanique national alpin httpzSSflore%silene%eu0%</a:t>
            </a:r>
          </a:p>
          <a:p>
            <a:r>
              <a:rPr lang="fr-FR" sz="1400" dirty="0"/>
              <a:t>Flora </a:t>
            </a:r>
            <a:r>
              <a:rPr lang="fr-FR" sz="1400" dirty="0" err="1"/>
              <a:t>database</a:t>
            </a:r>
            <a:r>
              <a:rPr lang="fr-FR" sz="1400" dirty="0"/>
              <a:t> of Conservatoire botanique national méditerranéen de Porquerolles et Conservatoire botanique national alpin httpzSSflore%silene%eu0%</a:t>
            </a:r>
          </a:p>
          <a:p>
            <a:r>
              <a:rPr lang="fr-FR" sz="1400" dirty="0"/>
              <a:t>Flora </a:t>
            </a:r>
            <a:r>
              <a:rPr lang="fr-FR" sz="1400" dirty="0" err="1"/>
              <a:t>database</a:t>
            </a:r>
            <a:r>
              <a:rPr lang="fr-FR" sz="1400" dirty="0"/>
              <a:t> of Conservatoire botanique national méditerranéen de Porquerolles et Conservatoire botanique national alpin httpzSSflore%silene%eu0%</a:t>
            </a:r>
          </a:p>
          <a:p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988DA9ED-BB34-4459-BEEA-42623B7C7F2B}"/>
              </a:ext>
            </a:extLst>
          </p:cNvPr>
          <p:cNvGrpSpPr/>
          <p:nvPr/>
        </p:nvGrpSpPr>
        <p:grpSpPr>
          <a:xfrm>
            <a:off x="21878843" y="4012340"/>
            <a:ext cx="3243094" cy="1454199"/>
            <a:chOff x="7621798" y="1261547"/>
            <a:chExt cx="3449428" cy="152204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67150ED1-E62D-42CE-B792-BFEC73B56649}"/>
                </a:ext>
              </a:extLst>
            </p:cNvPr>
            <p:cNvSpPr/>
            <p:nvPr/>
          </p:nvSpPr>
          <p:spPr>
            <a:xfrm>
              <a:off x="7621798" y="1261547"/>
              <a:ext cx="3449428" cy="15220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CB48DAA7-DB03-425B-82FF-F54384C8FA2F}"/>
                </a:ext>
              </a:extLst>
            </p:cNvPr>
            <p:cNvSpPr txBox="1"/>
            <p:nvPr/>
          </p:nvSpPr>
          <p:spPr>
            <a:xfrm>
              <a:off x="8070338" y="1911925"/>
              <a:ext cx="2284252" cy="483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</a:rPr>
                <a:t>VOTRE LOGO 1</a:t>
              </a:r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86CE394D-5FDB-4721-BC7A-A48847462EFA}"/>
              </a:ext>
            </a:extLst>
          </p:cNvPr>
          <p:cNvSpPr txBox="1"/>
          <p:nvPr/>
        </p:nvSpPr>
        <p:spPr>
          <a:xfrm>
            <a:off x="21520488" y="39373879"/>
            <a:ext cx="7158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2F6875"/>
                </a:solidFill>
              </a:rPr>
              <a:t>CREDITS PHOTOGRAPHIQUES </a:t>
            </a:r>
            <a:r>
              <a:rPr lang="fr-FR" sz="1400" dirty="0">
                <a:solidFill>
                  <a:srgbClr val="2F6875"/>
                </a:solidFill>
              </a:rPr>
              <a:t>: </a:t>
            </a:r>
            <a:r>
              <a:rPr lang="fr-FR" sz="1400" dirty="0" err="1">
                <a:solidFill>
                  <a:srgbClr val="2F6875"/>
                </a:solidFill>
              </a:rPr>
              <a:t>X.Xxxxx</a:t>
            </a:r>
            <a:r>
              <a:rPr lang="fr-FR" sz="1400" dirty="0">
                <a:solidFill>
                  <a:srgbClr val="2F6875"/>
                </a:solidFill>
              </a:rPr>
              <a:t> / </a:t>
            </a:r>
            <a:r>
              <a:rPr lang="fr-FR" sz="1400" dirty="0" err="1">
                <a:solidFill>
                  <a:srgbClr val="2F6875"/>
                </a:solidFill>
              </a:rPr>
              <a:t>X.Xxxx</a:t>
            </a:r>
            <a:r>
              <a:rPr lang="fr-FR" sz="1400" dirty="0">
                <a:solidFill>
                  <a:srgbClr val="2F6875"/>
                </a:solidFill>
              </a:rPr>
              <a:t> / </a:t>
            </a:r>
            <a:r>
              <a:rPr lang="fr-FR" sz="1400" dirty="0" err="1">
                <a:solidFill>
                  <a:srgbClr val="2F6875"/>
                </a:solidFill>
              </a:rPr>
              <a:t>X.Xxxxx</a:t>
            </a:r>
            <a:endParaRPr lang="fr-FR" sz="1400" dirty="0">
              <a:solidFill>
                <a:srgbClr val="2F6875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9FFE2860-7EE9-4D47-9ABA-BA837D742F1B}"/>
              </a:ext>
            </a:extLst>
          </p:cNvPr>
          <p:cNvSpPr txBox="1"/>
          <p:nvPr/>
        </p:nvSpPr>
        <p:spPr>
          <a:xfrm>
            <a:off x="21520488" y="38628584"/>
            <a:ext cx="7158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F6875"/>
                </a:solidFill>
              </a:rPr>
              <a:t>CONTACTS </a:t>
            </a:r>
            <a:r>
              <a:rPr lang="fr-FR" sz="2000" dirty="0">
                <a:solidFill>
                  <a:srgbClr val="2F6875"/>
                </a:solidFill>
              </a:rPr>
              <a:t>: </a:t>
            </a:r>
            <a:r>
              <a:rPr lang="fr-FR" sz="2000" dirty="0">
                <a:solidFill>
                  <a:srgbClr val="2F6875"/>
                </a:solidFill>
                <a:hlinkClick r:id="rId3"/>
              </a:rPr>
              <a:t>xxxxx.xxxxx@xxxxxx.fr</a:t>
            </a:r>
            <a:r>
              <a:rPr lang="fr-FR" sz="2000" dirty="0">
                <a:solidFill>
                  <a:srgbClr val="2F6875"/>
                </a:solidFill>
              </a:rPr>
              <a:t> / xxxxx.xxxxx@xxxxxx.fr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765A559-E5EE-4D39-B902-960259C21C94}"/>
              </a:ext>
            </a:extLst>
          </p:cNvPr>
          <p:cNvSpPr/>
          <p:nvPr/>
        </p:nvSpPr>
        <p:spPr>
          <a:xfrm flipV="1">
            <a:off x="1378334" y="5054417"/>
            <a:ext cx="18036064" cy="142335"/>
          </a:xfrm>
          <a:prstGeom prst="rect">
            <a:avLst/>
          </a:prstGeom>
          <a:solidFill>
            <a:srgbClr val="2F6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816508EE-F019-49BC-9E61-BF0F97D28A21}"/>
              </a:ext>
            </a:extLst>
          </p:cNvPr>
          <p:cNvSpPr txBox="1"/>
          <p:nvPr/>
        </p:nvSpPr>
        <p:spPr>
          <a:xfrm>
            <a:off x="1378334" y="5543981"/>
            <a:ext cx="1803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2F68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Prénom NOM (</a:t>
            </a:r>
            <a:r>
              <a:rPr lang="fr-FR" sz="2400" b="1" dirty="0" err="1">
                <a:solidFill>
                  <a:srgbClr val="2F68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</a:t>
            </a:r>
            <a:r>
              <a:rPr lang="fr-FR" sz="2400" b="1" dirty="0" smtClean="0">
                <a:solidFill>
                  <a:srgbClr val="2F68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– </a:t>
            </a:r>
            <a:r>
              <a:rPr lang="fr-FR" sz="2400" b="1" dirty="0">
                <a:solidFill>
                  <a:srgbClr val="2F68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Gras taille 24</a:t>
            </a:r>
          </a:p>
          <a:p>
            <a:r>
              <a:rPr lang="fr-FR" sz="1600" dirty="0">
                <a:solidFill>
                  <a:srgbClr val="2F68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²Conservatoire </a:t>
            </a:r>
            <a:r>
              <a:rPr lang="fr-FR" sz="1600" dirty="0" smtClean="0">
                <a:solidFill>
                  <a:srgbClr val="2F68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Blablabla/ </a:t>
            </a:r>
            <a:r>
              <a:rPr lang="fr-FR" sz="1600" dirty="0">
                <a:solidFill>
                  <a:srgbClr val="2F68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 Institut Blablabla / ²Université </a:t>
            </a:r>
            <a:r>
              <a:rPr lang="fr-FR" sz="1600" dirty="0" smtClean="0">
                <a:solidFill>
                  <a:srgbClr val="2F68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Blablabla/²Parc Blablabla </a:t>
            </a:r>
            <a:r>
              <a:rPr lang="fr-FR" sz="1600" dirty="0">
                <a:solidFill>
                  <a:srgbClr val="2F68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ARIAL 16 </a:t>
            </a:r>
            <a:endParaRPr lang="fr-FR" sz="1100" dirty="0">
              <a:solidFill>
                <a:srgbClr val="2F68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84F25AAA-0307-434A-8E26-5A40FDB9377B}"/>
              </a:ext>
            </a:extLst>
          </p:cNvPr>
          <p:cNvSpPr txBox="1"/>
          <p:nvPr/>
        </p:nvSpPr>
        <p:spPr>
          <a:xfrm>
            <a:off x="9752720" y="22421649"/>
            <a:ext cx="10734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2F6875"/>
                </a:solidFill>
              </a:rPr>
              <a:t>CONTENU DU POSTER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20F9393B-41E0-4A71-BDF7-92389669BB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461" r="174" b="30371"/>
          <a:stretch/>
        </p:blipFill>
        <p:spPr>
          <a:xfrm>
            <a:off x="0" y="6760988"/>
            <a:ext cx="30240288" cy="5284962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A6C2E2A2-89AF-444C-A957-A6B957AF475D}"/>
              </a:ext>
            </a:extLst>
          </p:cNvPr>
          <p:cNvSpPr txBox="1"/>
          <p:nvPr/>
        </p:nvSpPr>
        <p:spPr>
          <a:xfrm>
            <a:off x="8595367" y="10414709"/>
            <a:ext cx="21240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FFFF00"/>
                </a:solidFill>
              </a:rPr>
              <a:t>PHOTO ROGNÉE PLEINE LARGEUR EN LIEN AVEC CONTENU POSTER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xmlns="" id="{9B2BE157-419B-4AB6-AF47-1AEA266160E1}"/>
              </a:ext>
            </a:extLst>
          </p:cNvPr>
          <p:cNvGrpSpPr/>
          <p:nvPr/>
        </p:nvGrpSpPr>
        <p:grpSpPr>
          <a:xfrm>
            <a:off x="25401294" y="4012340"/>
            <a:ext cx="3243094" cy="1454199"/>
            <a:chOff x="7621798" y="1261547"/>
            <a:chExt cx="3449428" cy="152204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A70D5F06-8708-4313-8ADE-FA4D61364426}"/>
                </a:ext>
              </a:extLst>
            </p:cNvPr>
            <p:cNvSpPr/>
            <p:nvPr/>
          </p:nvSpPr>
          <p:spPr>
            <a:xfrm>
              <a:off x="7621798" y="1261547"/>
              <a:ext cx="3449428" cy="15220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xmlns="" id="{0A23EA7F-C448-4380-851C-94BDC2AB8128}"/>
                </a:ext>
              </a:extLst>
            </p:cNvPr>
            <p:cNvSpPr txBox="1"/>
            <p:nvPr/>
          </p:nvSpPr>
          <p:spPr>
            <a:xfrm>
              <a:off x="8070338" y="1911925"/>
              <a:ext cx="2284252" cy="483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</a:rPr>
                <a:t>VOTRE LOGO 2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8F17BC7B-F4FC-480F-915F-F0CB11484016}"/>
              </a:ext>
            </a:extLst>
          </p:cNvPr>
          <p:cNvGrpSpPr/>
          <p:nvPr/>
        </p:nvGrpSpPr>
        <p:grpSpPr>
          <a:xfrm>
            <a:off x="1429544" y="41063116"/>
            <a:ext cx="11193990" cy="649885"/>
            <a:chOff x="2529655" y="39644442"/>
            <a:chExt cx="13579838" cy="788399"/>
          </a:xfrm>
        </p:grpSpPr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xmlns="" id="{DA85C3DA-3F23-47EF-85B4-93DC1824FD79}"/>
                </a:ext>
              </a:extLst>
            </p:cNvPr>
            <p:cNvGrpSpPr/>
            <p:nvPr/>
          </p:nvGrpSpPr>
          <p:grpSpPr>
            <a:xfrm>
              <a:off x="6665782" y="39644442"/>
              <a:ext cx="9443711" cy="788399"/>
              <a:chOff x="4610100" y="3496169"/>
              <a:chExt cx="4099780" cy="342266"/>
            </a:xfrm>
          </p:grpSpPr>
          <p:pic>
            <p:nvPicPr>
              <p:cNvPr id="41" name="Image 40">
                <a:extLst>
                  <a:ext uri="{FF2B5EF4-FFF2-40B4-BE49-F238E27FC236}">
                    <a16:creationId xmlns:a16="http://schemas.microsoft.com/office/drawing/2014/main" xmlns="" id="{FD88D921-CEC9-465A-BCC6-6AA655BF31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610100" y="3508006"/>
                <a:ext cx="1227174" cy="318593"/>
              </a:xfrm>
              <a:prstGeom prst="rect">
                <a:avLst/>
              </a:prstGeom>
            </p:spPr>
          </p:pic>
          <p:pic>
            <p:nvPicPr>
              <p:cNvPr id="42" name="Image 41">
                <a:extLst>
                  <a:ext uri="{FF2B5EF4-FFF2-40B4-BE49-F238E27FC236}">
                    <a16:creationId xmlns:a16="http://schemas.microsoft.com/office/drawing/2014/main" xmlns="" id="{706DE2B3-46CC-45BD-B805-6AE69D7FE2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734" t="22854" r="1309" b="27928"/>
              <a:stretch/>
            </p:blipFill>
            <p:spPr>
              <a:xfrm>
                <a:off x="6052085" y="3496169"/>
                <a:ext cx="1072669" cy="342266"/>
              </a:xfrm>
              <a:prstGeom prst="rect">
                <a:avLst/>
              </a:prstGeom>
            </p:spPr>
          </p:pic>
          <p:pic>
            <p:nvPicPr>
              <p:cNvPr id="43" name="Image 42">
                <a:extLst>
                  <a:ext uri="{FF2B5EF4-FFF2-40B4-BE49-F238E27FC236}">
                    <a16:creationId xmlns:a16="http://schemas.microsoft.com/office/drawing/2014/main" xmlns="" id="{08CAF5AC-3759-4B3B-924A-F5372D1AB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7340161" y="3509125"/>
                <a:ext cx="1369719" cy="316570"/>
              </a:xfrm>
              <a:prstGeom prst="rect">
                <a:avLst/>
              </a:prstGeom>
            </p:spPr>
          </p:pic>
        </p:grp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xmlns="" id="{BFF72B7B-E3A9-4F58-888D-83CCA7C9B9AE}"/>
                </a:ext>
              </a:extLst>
            </p:cNvPr>
            <p:cNvSpPr txBox="1"/>
            <p:nvPr/>
          </p:nvSpPr>
          <p:spPr>
            <a:xfrm>
              <a:off x="2529655" y="39777031"/>
              <a:ext cx="41361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2F6875"/>
                  </a:solidFill>
                </a:rPr>
                <a:t>AVEC LE SOUTIEN DE </a:t>
              </a:r>
            </a:p>
          </p:txBody>
        </p:sp>
      </p:grpSp>
      <p:sp>
        <p:nvSpPr>
          <p:cNvPr id="44" name="ZoneTexte 43">
            <a:extLst>
              <a:ext uri="{FF2B5EF4-FFF2-40B4-BE49-F238E27FC236}">
                <a16:creationId xmlns:a16="http://schemas.microsoft.com/office/drawing/2014/main" xmlns="" id="{BDDB933F-7AE9-4D72-B035-E645E79A0D5A}"/>
              </a:ext>
            </a:extLst>
          </p:cNvPr>
          <p:cNvSpPr txBox="1"/>
          <p:nvPr/>
        </p:nvSpPr>
        <p:spPr>
          <a:xfrm>
            <a:off x="18571465" y="40972558"/>
            <a:ext cx="7044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spc="600" dirty="0">
                <a:solidFill>
                  <a:srgbClr val="52A275"/>
                </a:solidFill>
              </a:rPr>
              <a:t>www.reseda-flore.eu</a:t>
            </a:r>
            <a:endParaRPr lang="fr-FR" sz="7200" spc="600" dirty="0">
              <a:solidFill>
                <a:srgbClr val="52A275"/>
              </a:solidFill>
            </a:endParaRP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xmlns="" id="{82ED91B4-2733-4881-BD75-3A8AA2C057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39437" y="41020105"/>
            <a:ext cx="2693693" cy="830997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C7C52BF4-4E5A-4B3F-8CB4-E6727F28C4B2}"/>
              </a:ext>
            </a:extLst>
          </p:cNvPr>
          <p:cNvSpPr txBox="1"/>
          <p:nvPr/>
        </p:nvSpPr>
        <p:spPr>
          <a:xfrm>
            <a:off x="1378334" y="1075525"/>
            <a:ext cx="1898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2F6875"/>
                </a:solidFill>
                <a:latin typeface="Arial Black" panose="020B0A04020102020204" pitchFamily="34" charset="0"/>
              </a:rPr>
              <a:t>VOTRE TITRE ICI ARIAL BLACK MAJUSCULE TAILLE 40 AU MAX 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xmlns="" id="{246C8483-30B3-4CB7-B5AE-A54B7F938CB4}"/>
              </a:ext>
            </a:extLst>
          </p:cNvPr>
          <p:cNvSpPr txBox="1"/>
          <p:nvPr/>
        </p:nvSpPr>
        <p:spPr>
          <a:xfrm>
            <a:off x="1400427" y="2758032"/>
            <a:ext cx="1898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F68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 TITRE ARIAL GRAS MAJ 40 </a:t>
            </a:r>
            <a:r>
              <a:rPr lang="en-US" sz="4000" b="1" dirty="0" smtClean="0">
                <a:solidFill>
                  <a:srgbClr val="2F68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fr-FR" sz="4000" b="1" dirty="0">
              <a:solidFill>
                <a:srgbClr val="2F68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46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FA7D890-D648-4943-8176-5436787F0C0E}"/>
              </a:ext>
            </a:extLst>
          </p:cNvPr>
          <p:cNvSpPr/>
          <p:nvPr/>
        </p:nvSpPr>
        <p:spPr>
          <a:xfrm>
            <a:off x="0" y="3731221"/>
            <a:ext cx="30240288" cy="5154027"/>
          </a:xfrm>
          <a:prstGeom prst="rect">
            <a:avLst/>
          </a:prstGeom>
          <a:solidFill>
            <a:srgbClr val="52A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95EF172-5C04-46FB-A9B7-39F4C673B9A3}"/>
              </a:ext>
            </a:extLst>
          </p:cNvPr>
          <p:cNvSpPr/>
          <p:nvPr/>
        </p:nvSpPr>
        <p:spPr>
          <a:xfrm>
            <a:off x="1429544" y="40184488"/>
            <a:ext cx="27381200" cy="307777"/>
          </a:xfrm>
          <a:prstGeom prst="rect">
            <a:avLst/>
          </a:prstGeom>
          <a:solidFill>
            <a:srgbClr val="2F6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9C739647-E6F8-4A1F-8A59-7E98D4265A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9544" y="883028"/>
            <a:ext cx="5322374" cy="21249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BD2096B-274E-4CCE-ABBE-6D612399DF7F}"/>
              </a:ext>
            </a:extLst>
          </p:cNvPr>
          <p:cNvSpPr/>
          <p:nvPr/>
        </p:nvSpPr>
        <p:spPr>
          <a:xfrm>
            <a:off x="1429544" y="9230435"/>
            <a:ext cx="27381200" cy="28912477"/>
          </a:xfrm>
          <a:prstGeom prst="rect">
            <a:avLst/>
          </a:prstGeom>
          <a:noFill/>
          <a:ln>
            <a:solidFill>
              <a:srgbClr val="52A2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4A0A62BF-E570-4F7C-BBE9-F322A3005131}"/>
              </a:ext>
            </a:extLst>
          </p:cNvPr>
          <p:cNvSpPr txBox="1"/>
          <p:nvPr/>
        </p:nvSpPr>
        <p:spPr>
          <a:xfrm>
            <a:off x="1400427" y="38488098"/>
            <a:ext cx="1286216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F6875"/>
                </a:solidFill>
              </a:rPr>
              <a:t>SOURCES </a:t>
            </a:r>
            <a:r>
              <a:rPr lang="fr-FR" sz="2000" dirty="0">
                <a:solidFill>
                  <a:srgbClr val="2F6875"/>
                </a:solidFill>
              </a:rPr>
              <a:t>: </a:t>
            </a:r>
          </a:p>
          <a:p>
            <a:r>
              <a:rPr lang="fr-FR" sz="1400" dirty="0"/>
              <a:t>Flora </a:t>
            </a:r>
            <a:r>
              <a:rPr lang="fr-FR" sz="1400" dirty="0" err="1"/>
              <a:t>database</a:t>
            </a:r>
            <a:r>
              <a:rPr lang="fr-FR" sz="1400" dirty="0"/>
              <a:t> of Conservatoire botanique national méditerranéen de Porquerolles et Conservatoire botanique national alpin httpzSSflore%silene%eu0%</a:t>
            </a:r>
          </a:p>
          <a:p>
            <a:r>
              <a:rPr lang="fr-FR" sz="1400" dirty="0"/>
              <a:t>Flora </a:t>
            </a:r>
            <a:r>
              <a:rPr lang="fr-FR" sz="1400" dirty="0" err="1"/>
              <a:t>database</a:t>
            </a:r>
            <a:r>
              <a:rPr lang="fr-FR" sz="1400" dirty="0"/>
              <a:t> of Conservatoire botanique national méditerranéen de Porquerolles et Conservatoire botanique national alpin httpzSSflore%silene%eu0%</a:t>
            </a:r>
          </a:p>
          <a:p>
            <a:r>
              <a:rPr lang="fr-FR" sz="1400" dirty="0"/>
              <a:t>Flora </a:t>
            </a:r>
            <a:r>
              <a:rPr lang="fr-FR" sz="1400" dirty="0" err="1"/>
              <a:t>database</a:t>
            </a:r>
            <a:r>
              <a:rPr lang="fr-FR" sz="1400" dirty="0"/>
              <a:t> of Conservatoire botanique national méditerranéen de Porquerolles et Conservatoire botanique national alpin httpzSSflore%silene%eu0%</a:t>
            </a:r>
          </a:p>
          <a:p>
            <a:r>
              <a:rPr lang="fr-FR" sz="1400" dirty="0"/>
              <a:t>Flora </a:t>
            </a:r>
            <a:r>
              <a:rPr lang="fr-FR" sz="1400" dirty="0" err="1"/>
              <a:t>database</a:t>
            </a:r>
            <a:r>
              <a:rPr lang="fr-FR" sz="1400" dirty="0"/>
              <a:t> of Conservatoire botanique national méditerranéen de Porquerolles et Conservatoire botanique national alpin httpzSSflore%silene%eu0%</a:t>
            </a:r>
          </a:p>
          <a:p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988DA9ED-BB34-4459-BEEA-42623B7C7F2B}"/>
              </a:ext>
            </a:extLst>
          </p:cNvPr>
          <p:cNvGrpSpPr/>
          <p:nvPr/>
        </p:nvGrpSpPr>
        <p:grpSpPr>
          <a:xfrm>
            <a:off x="7920986" y="831458"/>
            <a:ext cx="4702548" cy="2124944"/>
            <a:chOff x="7621798" y="1261547"/>
            <a:chExt cx="5001736" cy="222408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67150ED1-E62D-42CE-B792-BFEC73B56649}"/>
                </a:ext>
              </a:extLst>
            </p:cNvPr>
            <p:cNvSpPr/>
            <p:nvPr/>
          </p:nvSpPr>
          <p:spPr>
            <a:xfrm>
              <a:off x="7621798" y="1261547"/>
              <a:ext cx="5001736" cy="22240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CB48DAA7-DB03-425B-82FF-F54384C8FA2F}"/>
                </a:ext>
              </a:extLst>
            </p:cNvPr>
            <p:cNvSpPr txBox="1"/>
            <p:nvPr/>
          </p:nvSpPr>
          <p:spPr>
            <a:xfrm>
              <a:off x="8070338" y="1911925"/>
              <a:ext cx="4104655" cy="740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b="1" dirty="0">
                  <a:solidFill>
                    <a:schemeClr val="bg1"/>
                  </a:solidFill>
                </a:rPr>
                <a:t>VOTRE LOGO 1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0837D952-35A8-425E-8E5F-FFFFC7128219}"/>
              </a:ext>
            </a:extLst>
          </p:cNvPr>
          <p:cNvGrpSpPr/>
          <p:nvPr/>
        </p:nvGrpSpPr>
        <p:grpSpPr>
          <a:xfrm>
            <a:off x="13595080" y="831458"/>
            <a:ext cx="4702548" cy="2124944"/>
            <a:chOff x="12872188" y="1261547"/>
            <a:chExt cx="5001736" cy="222408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F202F413-CA3B-45A9-B42D-761A47C65D26}"/>
                </a:ext>
              </a:extLst>
            </p:cNvPr>
            <p:cNvSpPr/>
            <p:nvPr/>
          </p:nvSpPr>
          <p:spPr>
            <a:xfrm>
              <a:off x="12872188" y="1261547"/>
              <a:ext cx="5001736" cy="22240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xmlns="" id="{44241800-F81A-4CD3-AD18-54EB21F6AF69}"/>
                </a:ext>
              </a:extLst>
            </p:cNvPr>
            <p:cNvSpPr txBox="1"/>
            <p:nvPr/>
          </p:nvSpPr>
          <p:spPr>
            <a:xfrm>
              <a:off x="13320728" y="1911925"/>
              <a:ext cx="4104655" cy="740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b="1" dirty="0">
                  <a:solidFill>
                    <a:schemeClr val="bg1"/>
                  </a:solidFill>
                </a:rPr>
                <a:t>VOTRE LOGO 2</a:t>
              </a:r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86CE394D-5FDB-4721-BC7A-A48847462EFA}"/>
              </a:ext>
            </a:extLst>
          </p:cNvPr>
          <p:cNvSpPr txBox="1"/>
          <p:nvPr/>
        </p:nvSpPr>
        <p:spPr>
          <a:xfrm>
            <a:off x="21520488" y="39373879"/>
            <a:ext cx="7158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2F6875"/>
                </a:solidFill>
              </a:rPr>
              <a:t>CREDITS PHOTOGRAPHIQUES </a:t>
            </a:r>
            <a:r>
              <a:rPr lang="fr-FR" sz="1400" dirty="0">
                <a:solidFill>
                  <a:srgbClr val="2F6875"/>
                </a:solidFill>
              </a:rPr>
              <a:t>: </a:t>
            </a:r>
            <a:r>
              <a:rPr lang="fr-FR" sz="1400" dirty="0" err="1">
                <a:solidFill>
                  <a:srgbClr val="2F6875"/>
                </a:solidFill>
              </a:rPr>
              <a:t>X.Xxxxx</a:t>
            </a:r>
            <a:r>
              <a:rPr lang="fr-FR" sz="1400" dirty="0">
                <a:solidFill>
                  <a:srgbClr val="2F6875"/>
                </a:solidFill>
              </a:rPr>
              <a:t> / </a:t>
            </a:r>
            <a:r>
              <a:rPr lang="fr-FR" sz="1400" dirty="0" err="1">
                <a:solidFill>
                  <a:srgbClr val="2F6875"/>
                </a:solidFill>
              </a:rPr>
              <a:t>X.Xxxx</a:t>
            </a:r>
            <a:r>
              <a:rPr lang="fr-FR" sz="1400" dirty="0">
                <a:solidFill>
                  <a:srgbClr val="2F6875"/>
                </a:solidFill>
              </a:rPr>
              <a:t> / </a:t>
            </a:r>
            <a:r>
              <a:rPr lang="fr-FR" sz="1400" dirty="0" err="1">
                <a:solidFill>
                  <a:srgbClr val="2F6875"/>
                </a:solidFill>
              </a:rPr>
              <a:t>X.Xxxxx</a:t>
            </a:r>
            <a:endParaRPr lang="fr-FR" sz="1400" dirty="0">
              <a:solidFill>
                <a:srgbClr val="2F6875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9FFE2860-7EE9-4D47-9ABA-BA837D742F1B}"/>
              </a:ext>
            </a:extLst>
          </p:cNvPr>
          <p:cNvSpPr txBox="1"/>
          <p:nvPr/>
        </p:nvSpPr>
        <p:spPr>
          <a:xfrm>
            <a:off x="21520488" y="38628584"/>
            <a:ext cx="7158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F6875"/>
                </a:solidFill>
              </a:rPr>
              <a:t>CONTACTS </a:t>
            </a:r>
            <a:r>
              <a:rPr lang="fr-FR" sz="2000" dirty="0">
                <a:solidFill>
                  <a:srgbClr val="2F6875"/>
                </a:solidFill>
              </a:rPr>
              <a:t>: </a:t>
            </a:r>
            <a:r>
              <a:rPr lang="fr-FR" sz="2000" dirty="0">
                <a:solidFill>
                  <a:srgbClr val="2F6875"/>
                </a:solidFill>
                <a:hlinkClick r:id="rId3"/>
              </a:rPr>
              <a:t>xxxxx.xxxxx@xxxxxx.fr</a:t>
            </a:r>
            <a:r>
              <a:rPr lang="fr-FR" sz="2000" dirty="0">
                <a:solidFill>
                  <a:srgbClr val="2F6875"/>
                </a:solidFill>
              </a:rPr>
              <a:t> / xxxxx.xxxxx@xxxxxx.fr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84F25AAA-0307-434A-8E26-5A40FDB9377B}"/>
              </a:ext>
            </a:extLst>
          </p:cNvPr>
          <p:cNvSpPr txBox="1"/>
          <p:nvPr/>
        </p:nvSpPr>
        <p:spPr>
          <a:xfrm>
            <a:off x="9752720" y="22421649"/>
            <a:ext cx="10734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2F6875"/>
                </a:solidFill>
              </a:rPr>
              <a:t>CONTENU DU POSTER 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xmlns="" id="{AD767D32-F4F7-424A-BC5A-C27C9318892F}"/>
              </a:ext>
            </a:extLst>
          </p:cNvPr>
          <p:cNvGrpSpPr/>
          <p:nvPr/>
        </p:nvGrpSpPr>
        <p:grpSpPr>
          <a:xfrm>
            <a:off x="1429544" y="41063116"/>
            <a:ext cx="11193990" cy="649885"/>
            <a:chOff x="2529655" y="39644442"/>
            <a:chExt cx="13579838" cy="788399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xmlns="" id="{454D3690-4EF2-41F2-AE20-B1BCC17D7AA1}"/>
                </a:ext>
              </a:extLst>
            </p:cNvPr>
            <p:cNvGrpSpPr/>
            <p:nvPr/>
          </p:nvGrpSpPr>
          <p:grpSpPr>
            <a:xfrm>
              <a:off x="6665782" y="39644442"/>
              <a:ext cx="9443711" cy="788399"/>
              <a:chOff x="4610100" y="3496169"/>
              <a:chExt cx="4099780" cy="342266"/>
            </a:xfrm>
          </p:grpSpPr>
          <p:pic>
            <p:nvPicPr>
              <p:cNvPr id="37" name="Image 36">
                <a:extLst>
                  <a:ext uri="{FF2B5EF4-FFF2-40B4-BE49-F238E27FC236}">
                    <a16:creationId xmlns:a16="http://schemas.microsoft.com/office/drawing/2014/main" xmlns="" id="{7BDB2542-2BC8-4292-B556-5ADDE3388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610100" y="3508006"/>
                <a:ext cx="1227174" cy="318593"/>
              </a:xfrm>
              <a:prstGeom prst="rect">
                <a:avLst/>
              </a:prstGeom>
            </p:spPr>
          </p:pic>
          <p:pic>
            <p:nvPicPr>
              <p:cNvPr id="38" name="Image 37">
                <a:extLst>
                  <a:ext uri="{FF2B5EF4-FFF2-40B4-BE49-F238E27FC236}">
                    <a16:creationId xmlns:a16="http://schemas.microsoft.com/office/drawing/2014/main" xmlns="" id="{B2EFF0B2-39BE-4CDC-9DFF-586991BECC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734" t="22854" r="1309" b="27928"/>
              <a:stretch/>
            </p:blipFill>
            <p:spPr>
              <a:xfrm>
                <a:off x="6052085" y="3496169"/>
                <a:ext cx="1072669" cy="342266"/>
              </a:xfrm>
              <a:prstGeom prst="rect">
                <a:avLst/>
              </a:prstGeom>
            </p:spPr>
          </p:pic>
          <p:pic>
            <p:nvPicPr>
              <p:cNvPr id="39" name="Image 38">
                <a:extLst>
                  <a:ext uri="{FF2B5EF4-FFF2-40B4-BE49-F238E27FC236}">
                    <a16:creationId xmlns:a16="http://schemas.microsoft.com/office/drawing/2014/main" xmlns="" id="{893C6FD5-A0B3-4142-8A0F-294FB8463E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7340161" y="3509125"/>
                <a:ext cx="1369719" cy="316570"/>
              </a:xfrm>
              <a:prstGeom prst="rect">
                <a:avLst/>
              </a:prstGeom>
            </p:spPr>
          </p:pic>
        </p:grp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xmlns="" id="{B6897B3B-148D-4C89-9293-88948E2F4E40}"/>
                </a:ext>
              </a:extLst>
            </p:cNvPr>
            <p:cNvSpPr txBox="1"/>
            <p:nvPr/>
          </p:nvSpPr>
          <p:spPr>
            <a:xfrm>
              <a:off x="2529655" y="39777031"/>
              <a:ext cx="41361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2F6875"/>
                  </a:solidFill>
                </a:rPr>
                <a:t>AVEC LE SOUTIEN DE </a:t>
              </a:r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1D158278-6B43-4B1C-8889-74AF0678787A}"/>
              </a:ext>
            </a:extLst>
          </p:cNvPr>
          <p:cNvSpPr txBox="1"/>
          <p:nvPr/>
        </p:nvSpPr>
        <p:spPr>
          <a:xfrm>
            <a:off x="18571465" y="40972558"/>
            <a:ext cx="7044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spc="600" dirty="0">
                <a:solidFill>
                  <a:srgbClr val="52A275"/>
                </a:solidFill>
              </a:rPr>
              <a:t>www.reseda-flore.eu</a:t>
            </a:r>
            <a:endParaRPr lang="fr-FR" sz="7200" spc="600" dirty="0">
              <a:solidFill>
                <a:srgbClr val="52A275"/>
              </a:solidFill>
            </a:endParaRP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CB212DD8-2CA6-423E-B1EF-6DFEAFF9BC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39437" y="41020105"/>
            <a:ext cx="2693693" cy="830997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ACA2B1A5-B451-431A-86D9-ECFDAA6DE147}"/>
              </a:ext>
            </a:extLst>
          </p:cNvPr>
          <p:cNvSpPr txBox="1"/>
          <p:nvPr/>
        </p:nvSpPr>
        <p:spPr>
          <a:xfrm>
            <a:off x="1378334" y="7514199"/>
            <a:ext cx="1803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Prénom NOM (</a:t>
            </a:r>
            <a:r>
              <a:rPr lang="fr-F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</a:t>
            </a:r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– 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Gras taille 24</a:t>
            </a:r>
          </a:p>
          <a:p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²Conservatoire </a:t>
            </a:r>
            <a:r>
              <a:rPr lang="fr-FR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lablabla</a:t>
            </a: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 Institut Blablabla / ²Université Blablabla </a:t>
            </a: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/²Parc Blablabla– 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16 </a:t>
            </a:r>
            <a:endParaRPr lang="fr-F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xmlns="" id="{1F28EEC1-85CA-4852-8DDF-96C9D2108E74}"/>
              </a:ext>
            </a:extLst>
          </p:cNvPr>
          <p:cNvSpPr txBox="1"/>
          <p:nvPr/>
        </p:nvSpPr>
        <p:spPr>
          <a:xfrm>
            <a:off x="1378334" y="4329523"/>
            <a:ext cx="26294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VOTRE TITRE ICI ARIAL BLACK MAJUSCULE TAILLE 40 AU </a:t>
            </a:r>
            <a:r>
              <a:rPr lang="fr-FR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MAX</a:t>
            </a:r>
            <a:endParaRPr lang="fr-FR" sz="4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114AE237-F0B2-47BF-B553-B0E8E1DD4D70}"/>
              </a:ext>
            </a:extLst>
          </p:cNvPr>
          <p:cNvSpPr txBox="1"/>
          <p:nvPr/>
        </p:nvSpPr>
        <p:spPr>
          <a:xfrm>
            <a:off x="1378334" y="5954847"/>
            <a:ext cx="26294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 TITRE ARIAL GRAS MAJ 40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fr-F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7578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3716</TotalTime>
  <Words>415</Words>
  <Application>Microsoft Office PowerPoint</Application>
  <PresentationFormat>Personnalisé</PresentationFormat>
  <Paragraphs>49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Diapositive 1</vt:lpstr>
      <vt:lpstr>Diapositive 2</vt:lpstr>
      <vt:lpstr>Diapositive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lelia crastucci</dc:creator>
  <cp:lastModifiedBy>k.diadema</cp:lastModifiedBy>
  <cp:revision>23</cp:revision>
  <dcterms:created xsi:type="dcterms:W3CDTF">2020-05-08T08:29:13Z</dcterms:created>
  <dcterms:modified xsi:type="dcterms:W3CDTF">2020-06-05T14:11:14Z</dcterms:modified>
</cp:coreProperties>
</file>